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6" r:id="rId10"/>
    <p:sldId id="265" r:id="rId11"/>
  </p:sldIdLst>
  <p:sldSz cx="18288000" cy="10287000"/>
  <p:notesSz cx="6858000" cy="9144000"/>
  <p:embeddedFontLst>
    <p:embeddedFont>
      <p:font typeface="Body Grotesque" panose="020B0604020202020204" charset="0"/>
      <p:regular r:id="rId12"/>
    </p:embeddedFont>
    <p:embeddedFont>
      <p:font typeface="Body Grotesque Bold" panose="020B0604020202020204" charset="0"/>
      <p:regular r:id="rId13"/>
    </p:embeddedFont>
    <p:embeddedFont>
      <p:font typeface="Raleway" pitchFamily="2" charset="0"/>
      <p:regular r:id="rId14"/>
      <p:bold r:id="rId15"/>
      <p:italic r:id="rId16"/>
      <p:boldItalic r:id="rId17"/>
    </p:embeddedFont>
    <p:embeddedFont>
      <p:font typeface="TAN Mon Cheri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4508" y="2287828"/>
            <a:ext cx="7996292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RidePulse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Nairobi – Demand Prediction Model</a:t>
            </a:r>
            <a:endParaRPr lang="en-US" sz="5400" b="1" dirty="0">
              <a:solidFill>
                <a:srgbClr val="0C090A"/>
              </a:solidFill>
              <a:latin typeface="Times New Roman" panose="02020603050405020304" pitchFamily="18" charset="0"/>
              <a:ea typeface="TAN Pearl"/>
              <a:cs typeface="Times New Roman" panose="02020603050405020304" pitchFamily="18" charset="0"/>
              <a:sym typeface="TAN Pearl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-341413"/>
            <a:ext cx="8723733" cy="11859391"/>
          </a:xfrm>
          <a:custGeom>
            <a:avLst/>
            <a:gdLst/>
            <a:ahLst/>
            <a:cxnLst/>
            <a:rect l="l" t="t" r="r" b="b"/>
            <a:pathLst>
              <a:path w="8723733" h="11859391">
                <a:moveTo>
                  <a:pt x="0" y="0"/>
                </a:moveTo>
                <a:lnTo>
                  <a:pt x="8723733" y="0"/>
                </a:lnTo>
                <a:lnTo>
                  <a:pt x="8723733" y="11859391"/>
                </a:lnTo>
                <a:lnTo>
                  <a:pt x="0" y="11859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940" t="-2691" r="-3226" b="-2758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4" name="TextBox 4"/>
          <p:cNvSpPr txBox="1"/>
          <p:nvPr/>
        </p:nvSpPr>
        <p:spPr>
          <a:xfrm>
            <a:off x="9600663" y="4229100"/>
            <a:ext cx="7132268" cy="4970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Demand Prediction with Ensemble &amp; Neural Networks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C090A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Group 10: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Charles Mutembei</a:t>
            </a:r>
            <a:r>
              <a:rPr lang="en-US" sz="3600" b="1" dirty="0">
                <a:solidFill>
                  <a:srgbClr val="0C090A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Kelvin Kipkorir, Lucy Mutua, Sharon Aoko, Victor Musyoki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C090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631062"/>
          </a:xfrm>
          <a:custGeom>
            <a:avLst/>
            <a:gdLst/>
            <a:ahLst/>
            <a:cxnLst/>
            <a:rect l="l" t="t" r="r" b="b"/>
            <a:pathLst>
              <a:path w="18288000" h="5631062">
                <a:moveTo>
                  <a:pt x="0" y="0"/>
                </a:moveTo>
                <a:lnTo>
                  <a:pt x="18288000" y="0"/>
                </a:lnTo>
                <a:lnTo>
                  <a:pt x="18288000" y="5631062"/>
                </a:lnTo>
                <a:lnTo>
                  <a:pt x="0" y="56310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b="-172806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TextBox 3"/>
          <p:cNvSpPr txBox="1"/>
          <p:nvPr/>
        </p:nvSpPr>
        <p:spPr>
          <a:xfrm>
            <a:off x="2628946" y="7009690"/>
            <a:ext cx="13030108" cy="1631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616"/>
              </a:lnSpc>
              <a:spcBef>
                <a:spcPct val="0"/>
              </a:spcBef>
            </a:pPr>
            <a:r>
              <a:rPr lang="en-US" sz="10971" u="none" dirty="0">
                <a:solidFill>
                  <a:srgbClr val="0C090A"/>
                </a:solidFill>
                <a:latin typeface="TAN Mon Cheri"/>
                <a:ea typeface="TAN Mon Cheri"/>
                <a:cs typeface="TAN Mon Cheri"/>
                <a:sym typeface="TAN Mon Cheri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73598" y="8565256"/>
            <a:ext cx="5740804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66"/>
              </a:lnSpc>
              <a:spcBef>
                <a:spcPct val="0"/>
              </a:spcBef>
            </a:pPr>
            <a:r>
              <a:rPr lang="en-US" sz="4047" dirty="0">
                <a:solidFill>
                  <a:srgbClr val="0C090A"/>
                </a:solidFill>
                <a:latin typeface="Body Grotesque"/>
                <a:ea typeface="Body Grotesque"/>
                <a:cs typeface="Body Grotesque"/>
                <a:sym typeface="Body Grotesque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86798" y="0"/>
            <a:ext cx="8714078" cy="10287000"/>
          </a:xfrm>
          <a:custGeom>
            <a:avLst/>
            <a:gdLst/>
            <a:ahLst/>
            <a:cxnLst/>
            <a:rect l="l" t="t" r="r" b="b"/>
            <a:pathLst>
              <a:path w="8714078" h="10287000">
                <a:moveTo>
                  <a:pt x="0" y="0"/>
                </a:moveTo>
                <a:lnTo>
                  <a:pt x="8714077" y="0"/>
                </a:lnTo>
                <a:lnTo>
                  <a:pt x="871407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3012"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/>
          <p:nvPr/>
        </p:nvGrpSpPr>
        <p:grpSpPr>
          <a:xfrm>
            <a:off x="9124666" y="800100"/>
            <a:ext cx="8261561" cy="8985029"/>
            <a:chOff x="0" y="-28575"/>
            <a:chExt cx="11015415" cy="8621915"/>
          </a:xfrm>
        </p:grpSpPr>
        <p:sp>
          <p:nvSpPr>
            <p:cNvPr id="4" name="TextBox 4"/>
            <p:cNvSpPr txBox="1"/>
            <p:nvPr/>
          </p:nvSpPr>
          <p:spPr>
            <a:xfrm>
              <a:off x="411161" y="1417541"/>
              <a:ext cx="10193091" cy="71757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38200" lvl="1" indent="-514350">
                <a:lnSpc>
                  <a:spcPts val="4200"/>
                </a:lnSpc>
                <a:buAutoNum type="arabicPeriod"/>
              </a:pP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Wasted Fuel &amp; Time:</a:t>
              </a:r>
            </a:p>
            <a:p>
              <a:pPr marL="781050" lvl="1" indent="-457200">
                <a:lnSpc>
                  <a:spcPts val="4200"/>
                </a:lnSpc>
                <a:buFontTx/>
                <a:buChar char="-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Riders spend 30% of their day "cruising empty" (estimated from idle time in dataset)</a:t>
              </a:r>
            </a:p>
            <a:p>
              <a:pPr marL="781050" lvl="1" indent="-457200">
                <a:lnSpc>
                  <a:spcPts val="4200"/>
                </a:lnSpc>
                <a:buFontTx/>
                <a:buChar char="-"/>
              </a:pP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Insight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Low-demand zones (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demand_count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 1) cover 40% of H3 cells but attract 60% of riders</a:t>
              </a:r>
            </a:p>
            <a:p>
              <a:pPr marL="781050" lvl="1" indent="-457200">
                <a:lnSpc>
                  <a:spcPts val="4200"/>
                </a:lnSpc>
                <a:buFontTx/>
                <a:buChar char="-"/>
              </a:pP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23850" lvl="1">
                <a:lnSpc>
                  <a:spcPts val="4200"/>
                </a:lnSpc>
              </a:pPr>
              <a:r>
                <a:rPr lang="en-US" sz="2800" b="1" dirty="0">
                  <a:solidFill>
                    <a:srgbClr val="0C090A"/>
                  </a:solidFill>
                  <a:latin typeface="Times New Roman" panose="02020603050405020304" pitchFamily="18" charset="0"/>
                  <a:ea typeface="Body Grotesque"/>
                  <a:cs typeface="Times New Roman" panose="02020603050405020304" pitchFamily="18" charset="0"/>
                  <a:sym typeface="Body Grotesque"/>
                </a:rPr>
                <a:t>2.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Oversupply in Traditional Hotspots</a:t>
              </a:r>
            </a:p>
            <a:p>
              <a:pPr marL="666750" lvl="1" indent="-342900">
                <a:lnSpc>
                  <a:spcPts val="4200"/>
                </a:lnSpc>
                <a:buFontTx/>
                <a:buChar char="-"/>
              </a:pP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CBD/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Westlands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see 2-3 times more riders than actual demand (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demand_count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predictions vs. rider GPS clusters)</a:t>
              </a:r>
            </a:p>
            <a:p>
              <a:pPr marL="666750" lvl="1" indent="-342900">
                <a:lnSpc>
                  <a:spcPts val="4200"/>
                </a:lnSpc>
                <a:buFontTx/>
                <a:buChar char="-"/>
              </a:pP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23850" lvl="1">
                <a:lnSpc>
                  <a:spcPts val="4200"/>
                </a:lnSpc>
              </a:pPr>
              <a:r>
                <a:rPr lang="en-US" sz="2800" b="1" dirty="0">
                  <a:solidFill>
                    <a:srgbClr val="0C090A"/>
                  </a:solidFill>
                  <a:latin typeface="Times New Roman" panose="02020603050405020304" pitchFamily="18" charset="0"/>
                  <a:ea typeface="Body Grotesque"/>
                  <a:cs typeface="Times New Roman" panose="02020603050405020304" pitchFamily="18" charset="0"/>
                  <a:sym typeface="Body Grotesque"/>
                </a:rPr>
                <a:t>3. 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Missed Opportunities</a:t>
              </a:r>
            </a:p>
            <a:p>
              <a:pPr marL="323850" lvl="1">
                <a:lnSpc>
                  <a:spcPts val="4200"/>
                </a:lnSpc>
              </a:pPr>
              <a:r>
                <a:rPr lang="en-US" sz="2400" dirty="0">
                  <a:solidFill>
                    <a:srgbClr val="0C090A"/>
                  </a:solidFill>
                  <a:latin typeface="Times New Roman" panose="02020603050405020304" pitchFamily="18" charset="0"/>
                  <a:ea typeface="Body Grotesque"/>
                  <a:cs typeface="Times New Roman" panose="02020603050405020304" pitchFamily="18" charset="0"/>
                  <a:sym typeface="Body Grotesque"/>
                </a:rPr>
                <a:t>-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15-20% of ride requests go unfulfilled in peripheral zones (from Sendy dataset’s unfilled orders</a:t>
              </a:r>
              <a:endParaRPr lang="en-US" sz="2400" dirty="0">
                <a:solidFill>
                  <a:srgbClr val="0C090A"/>
                </a:solidFill>
                <a:latin typeface="Times New Roman" panose="02020603050405020304" pitchFamily="18" charset="0"/>
                <a:ea typeface="Body Grotesque"/>
                <a:cs typeface="Times New Roman" panose="02020603050405020304" pitchFamily="18" charset="0"/>
                <a:sym typeface="Body Grotesqu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015415" cy="1063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7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 Statement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01902" y="0"/>
            <a:ext cx="7986098" cy="10287000"/>
          </a:xfrm>
          <a:custGeom>
            <a:avLst/>
            <a:gdLst/>
            <a:ahLst/>
            <a:cxnLst/>
            <a:rect l="l" t="t" r="r" b="b"/>
            <a:pathLst>
              <a:path w="7986098" h="10287000">
                <a:moveTo>
                  <a:pt x="0" y="0"/>
                </a:moveTo>
                <a:lnTo>
                  <a:pt x="7986098" y="0"/>
                </a:lnTo>
                <a:lnTo>
                  <a:pt x="798609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3169"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/>
          <p:nvPr/>
        </p:nvGrpSpPr>
        <p:grpSpPr>
          <a:xfrm>
            <a:off x="1028698" y="1714500"/>
            <a:ext cx="8639625" cy="5751990"/>
            <a:chOff x="-3" y="-1599337"/>
            <a:chExt cx="11519500" cy="3998735"/>
          </a:xfrm>
        </p:grpSpPr>
        <p:sp>
          <p:nvSpPr>
            <p:cNvPr id="4" name="TextBox 4"/>
            <p:cNvSpPr txBox="1"/>
            <p:nvPr/>
          </p:nvSpPr>
          <p:spPr>
            <a:xfrm>
              <a:off x="558800" y="-585841"/>
              <a:ext cx="10659545" cy="2985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 predictive tools → reliance on instinct leads to:</a:t>
              </a:r>
            </a:p>
            <a:p>
              <a:pPr lvl="1">
                <a:lnSpc>
                  <a:spcPct val="200000"/>
                </a:lnSpc>
              </a:pP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Inefficient positioning (spatial mismatch).</a:t>
              </a:r>
            </a:p>
            <a:p>
              <a:pPr lvl="1">
                <a:lnSpc>
                  <a:spcPct val="200000"/>
                </a:lnSpc>
              </a:pPr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Estimated cumulative Suboptimal earnings (estimated KSH 5M a day collective loss).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" y="-1599337"/>
              <a:ext cx="11519500" cy="588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 algn="ctr">
                <a:lnSpc>
                  <a:spcPts val="6555"/>
                </a:lnSpc>
                <a:spcBef>
                  <a:spcPct val="0"/>
                </a:spcBef>
              </a:pPr>
              <a:r>
                <a:rPr lang="en-US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Root Cause</a:t>
              </a:r>
              <a:endParaRPr lang="en-US" sz="5700" dirty="0">
                <a:solidFill>
                  <a:srgbClr val="0C090A"/>
                </a:solidFill>
                <a:latin typeface="Times New Roman" panose="02020603050405020304" pitchFamily="18" charset="0"/>
                <a:ea typeface="TAN Mon Cheri"/>
                <a:cs typeface="Times New Roman" panose="02020603050405020304" pitchFamily="18" charset="0"/>
                <a:sym typeface="TAN Mon Che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234" y="-230650"/>
            <a:ext cx="9392422" cy="10757087"/>
          </a:xfrm>
          <a:custGeom>
            <a:avLst/>
            <a:gdLst/>
            <a:ahLst/>
            <a:cxnLst/>
            <a:rect l="l" t="t" r="r" b="b"/>
            <a:pathLst>
              <a:path w="9392422" h="10757087">
                <a:moveTo>
                  <a:pt x="0" y="0"/>
                </a:moveTo>
                <a:lnTo>
                  <a:pt x="9392422" y="0"/>
                </a:lnTo>
                <a:lnTo>
                  <a:pt x="9392422" y="10757087"/>
                </a:lnTo>
                <a:lnTo>
                  <a:pt x="0" y="10757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7302"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3" name="Group 3"/>
          <p:cNvGrpSpPr/>
          <p:nvPr/>
        </p:nvGrpSpPr>
        <p:grpSpPr>
          <a:xfrm>
            <a:off x="9372600" y="1485900"/>
            <a:ext cx="8534400" cy="8077200"/>
            <a:chOff x="0" y="-2777209"/>
            <a:chExt cx="8258956" cy="6307065"/>
          </a:xfrm>
        </p:grpSpPr>
        <p:sp>
          <p:nvSpPr>
            <p:cNvPr id="4" name="TextBox 4"/>
            <p:cNvSpPr txBox="1"/>
            <p:nvPr/>
          </p:nvSpPr>
          <p:spPr>
            <a:xfrm>
              <a:off x="0" y="2811710"/>
              <a:ext cx="8221045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000" dirty="0">
                <a:solidFill>
                  <a:srgbClr val="0C090A"/>
                </a:solidFill>
                <a:latin typeface="Body Grotesque"/>
                <a:ea typeface="Body Grotesque"/>
                <a:cs typeface="Body Grotesque"/>
                <a:sym typeface="Body Grotesque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7911" y="-2777209"/>
              <a:ext cx="8221045" cy="638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555"/>
                </a:lnSpc>
                <a:spcBef>
                  <a:spcPct val="0"/>
                </a:spcBef>
              </a:pPr>
              <a:r>
                <a:rPr lang="en-US" sz="5400" b="1" dirty="0">
                  <a:solidFill>
                    <a:srgbClr val="0C090A"/>
                  </a:solidFill>
                  <a:latin typeface="Times New Roman" panose="02020603050405020304" pitchFamily="18" charset="0"/>
                  <a:ea typeface="TAN Mon Cheri"/>
                  <a:cs typeface="Times New Roman" panose="02020603050405020304" pitchFamily="18" charset="0"/>
                  <a:sym typeface="TAN Mon Cheri"/>
                </a:rPr>
                <a:t>Business Objectives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EC38BEF-AE12-0A96-2273-3E30EF2D770B}"/>
              </a:ext>
            </a:extLst>
          </p:cNvPr>
          <p:cNvSpPr txBox="1"/>
          <p:nvPr/>
        </p:nvSpPr>
        <p:spPr>
          <a:xfrm>
            <a:off x="9372600" y="2400300"/>
            <a:ext cx="8686800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Idle Time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Target: 20% reduction in rider cruising (based on model precision in 8/10 hotspots)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Earnings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Goal: 15% higher daily income per rider (via optimized positioning)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Pilot with 100 riders → Expand to 5,000+ Nairobi riders</a:t>
            </a:r>
          </a:p>
          <a:p>
            <a:endParaRPr lang="en-US" sz="32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327374" cy="10287000"/>
          </a:xfrm>
          <a:custGeom>
            <a:avLst/>
            <a:gdLst/>
            <a:ahLst/>
            <a:cxnLst/>
            <a:rect l="l" t="t" r="r" b="b"/>
            <a:pathLst>
              <a:path w="8327374" h="10287000">
                <a:moveTo>
                  <a:pt x="0" y="0"/>
                </a:moveTo>
                <a:lnTo>
                  <a:pt x="8327374" y="0"/>
                </a:lnTo>
                <a:lnTo>
                  <a:pt x="832737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4209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TextBox 3"/>
          <p:cNvSpPr txBox="1"/>
          <p:nvPr/>
        </p:nvSpPr>
        <p:spPr>
          <a:xfrm>
            <a:off x="8610600" y="1189286"/>
            <a:ext cx="9296400" cy="8279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 raw GPS/timestamp data into actionable features:</a:t>
            </a: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hour_of_day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day_of_week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Spatial: Hexagonal zones via H3 indexing (resolution=12)</a:t>
            </a:r>
          </a:p>
          <a:p>
            <a:pPr marL="514350" lvl="0" indent="-514350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business_ratio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label_encoded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personal or business)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regression model to predict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demand_count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(MAE &lt;0.5)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 against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CatBoost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Neural Nets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endParaRPr lang="en-US" sz="2400" b="1" u="none" dirty="0">
              <a:solidFill>
                <a:srgbClr val="0C090A"/>
              </a:solidFill>
              <a:latin typeface="Times New Roman" panose="02020603050405020304" pitchFamily="18" charset="0"/>
              <a:ea typeface="Body Grotesque Bold"/>
              <a:cs typeface="Times New Roman" panose="02020603050405020304" pitchFamily="18" charset="0"/>
              <a:sym typeface="Body Grotesque Bold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Deployment</a:t>
            </a:r>
          </a:p>
          <a:p>
            <a:pPr lvl="0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interactive leaflet heatmap showing real-time hotspots where Red zones: Predicted&gt;2.5 and Blue zones: Predicted&lt;1</a:t>
            </a:r>
          </a:p>
          <a:p>
            <a:pPr lvl="0">
              <a:lnSpc>
                <a:spcPts val="4200"/>
              </a:lnSpc>
              <a:spcBef>
                <a:spcPct val="0"/>
              </a:spcBef>
            </a:pPr>
            <a:endParaRPr lang="en-US" sz="3200" b="1" u="none" dirty="0">
              <a:solidFill>
                <a:srgbClr val="0C090A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  <a:p>
            <a:pPr lvl="0">
              <a:lnSpc>
                <a:spcPts val="4200"/>
              </a:lnSpc>
              <a:spcBef>
                <a:spcPct val="0"/>
              </a:spcBef>
            </a:pPr>
            <a:endParaRPr lang="en-US" sz="3000" b="1" u="none" dirty="0">
              <a:solidFill>
                <a:srgbClr val="0C090A"/>
              </a:solidFill>
              <a:latin typeface="Body Grotesque Bold"/>
              <a:ea typeface="Body Grotesque Bold"/>
              <a:cs typeface="Body Grotesque Bold"/>
              <a:sym typeface="Body Grotesqu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27374" y="410227"/>
            <a:ext cx="6313362" cy="779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555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C090A"/>
                </a:solidFill>
                <a:latin typeface="Times New Roman" panose="02020603050405020304" pitchFamily="18" charset="0"/>
                <a:ea typeface="TAN Mon Cheri"/>
                <a:cs typeface="Times New Roman" panose="02020603050405020304" pitchFamily="18" charset="0"/>
                <a:sym typeface="TAN Mon Cheri"/>
              </a:rPr>
              <a:t>Technical Objectives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68000" y="0"/>
            <a:ext cx="7620000" cy="10287000"/>
          </a:xfrm>
          <a:custGeom>
            <a:avLst/>
            <a:gdLst/>
            <a:ahLst/>
            <a:cxnLst/>
            <a:rect l="l" t="t" r="r" b="b"/>
            <a:pathLst>
              <a:path w="8498012" h="10287000">
                <a:moveTo>
                  <a:pt x="0" y="0"/>
                </a:moveTo>
                <a:lnTo>
                  <a:pt x="8498012" y="0"/>
                </a:lnTo>
                <a:lnTo>
                  <a:pt x="84980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9951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TextBox 3"/>
          <p:cNvSpPr txBox="1"/>
          <p:nvPr/>
        </p:nvSpPr>
        <p:spPr>
          <a:xfrm>
            <a:off x="3686214" y="4653150"/>
            <a:ext cx="450488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200"/>
              </a:lnSpc>
              <a:spcBef>
                <a:spcPct val="0"/>
              </a:spcBef>
            </a:pPr>
            <a:r>
              <a:rPr lang="en-US" sz="3000" b="1" u="none" dirty="0">
                <a:solidFill>
                  <a:srgbClr val="0C090A"/>
                </a:solidFill>
                <a:latin typeface="Body Grotesque Bold"/>
                <a:ea typeface="Body Grotesque Bold"/>
                <a:cs typeface="Body Grotesque Bold"/>
                <a:sym typeface="Body Grotesque Bold"/>
              </a:rPr>
              <a:t>Add a main point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89465" y="2500278"/>
            <a:ext cx="6231202" cy="830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Variables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DAF719-9832-7680-3F5A-5ABC48F4B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1" y="3771900"/>
            <a:ext cx="10363200" cy="4544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1000" y="419100"/>
            <a:ext cx="9601200" cy="11572398"/>
            <a:chOff x="-584551" y="-3363610"/>
            <a:chExt cx="9488128" cy="11495700"/>
          </a:xfrm>
        </p:grpSpPr>
        <p:sp>
          <p:nvSpPr>
            <p:cNvPr id="3" name="TextBox 3"/>
            <p:cNvSpPr txBox="1"/>
            <p:nvPr/>
          </p:nvSpPr>
          <p:spPr>
            <a:xfrm>
              <a:off x="-283341" y="-3363610"/>
              <a:ext cx="9186918" cy="1650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Machine Learning Models Used In the Study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584551" y="-1712632"/>
              <a:ext cx="9186918" cy="9844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>
                <a:lnSpc>
                  <a:spcPct val="200000"/>
                </a:lnSpc>
                <a:buAutoNum type="arabicPeriod"/>
              </a:pP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(Primary Model):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this because its handles categorical that is h3_cell natively,  and its fastest training model.</a:t>
              </a:r>
            </a:p>
            <a:p>
              <a:pPr>
                <a:lnSpc>
                  <a:spcPct val="200000"/>
                </a:lnSpc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CatBoost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this model because it auto-handles categorical features, robust to overfitting.</a:t>
              </a:r>
            </a:p>
            <a:p>
              <a:pPr>
                <a:lnSpc>
                  <a:spcPct val="200000"/>
                </a:lnSpc>
              </a:pP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Neural Network: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 used this model because it Embedding layers for the dependent and independent variables</a:t>
              </a:r>
            </a:p>
            <a:p>
              <a:pPr>
                <a:lnSpc>
                  <a:spcPct val="200000"/>
                </a:lnSpc>
              </a:pP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200000"/>
                </a:lnSpc>
              </a:pP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Key Note 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fro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study: </a:t>
              </a:r>
            </a:p>
            <a:p>
              <a:pPr>
                <a:lnSpc>
                  <a:spcPct val="200000"/>
                </a:lnSpc>
              </a:pP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LightGBM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en-US" sz="24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CatBoost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outperformed due to efficient categorical handling.</a:t>
              </a:r>
              <a:endPara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3600" b="1" dirty="0"/>
            </a:p>
            <a:p>
              <a:endParaRPr lang="en-US" sz="3600" b="1" dirty="0"/>
            </a:p>
            <a:p>
              <a:endParaRPr lang="en-US" sz="3600" b="1" dirty="0"/>
            </a:p>
          </p:txBody>
        </p:sp>
      </p:grpSp>
      <p:sp>
        <p:nvSpPr>
          <p:cNvPr id="5" name="Freeform 5"/>
          <p:cNvSpPr/>
          <p:nvPr/>
        </p:nvSpPr>
        <p:spPr>
          <a:xfrm>
            <a:off x="28433" y="-16491"/>
            <a:ext cx="3947708" cy="10287000"/>
          </a:xfrm>
          <a:custGeom>
            <a:avLst/>
            <a:gdLst/>
            <a:ahLst/>
            <a:cxnLst/>
            <a:rect l="l" t="t" r="r" b="b"/>
            <a:pathLst>
              <a:path w="4378318" h="10287000">
                <a:moveTo>
                  <a:pt x="0" y="0"/>
                </a:moveTo>
                <a:lnTo>
                  <a:pt x="4378318" y="0"/>
                </a:lnTo>
                <a:lnTo>
                  <a:pt x="43783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37629" r="-125021"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6" name="Freeform 6"/>
          <p:cNvSpPr/>
          <p:nvPr/>
        </p:nvSpPr>
        <p:spPr>
          <a:xfrm>
            <a:off x="14885294" y="0"/>
            <a:ext cx="3402706" cy="10287000"/>
          </a:xfrm>
          <a:custGeom>
            <a:avLst/>
            <a:gdLst/>
            <a:ahLst/>
            <a:cxnLst/>
            <a:rect l="l" t="t" r="r" b="b"/>
            <a:pathLst>
              <a:path w="4378318" h="10287000">
                <a:moveTo>
                  <a:pt x="0" y="0"/>
                </a:moveTo>
                <a:lnTo>
                  <a:pt x="4378318" y="0"/>
                </a:lnTo>
                <a:lnTo>
                  <a:pt x="437831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26711" r="-35939"/>
            </a:stretch>
          </a:blipFill>
        </p:spPr>
        <p:txBody>
          <a:bodyPr/>
          <a:lstStyle/>
          <a:p>
            <a:endParaRPr lang="en-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23456" y="-1257300"/>
            <a:ext cx="6796258" cy="6796258"/>
          </a:xfrm>
          <a:custGeom>
            <a:avLst/>
            <a:gdLst/>
            <a:ahLst/>
            <a:cxnLst/>
            <a:rect l="l" t="t" r="r" b="b"/>
            <a:pathLst>
              <a:path w="6796258" h="6796258">
                <a:moveTo>
                  <a:pt x="0" y="0"/>
                </a:moveTo>
                <a:lnTo>
                  <a:pt x="6796258" y="0"/>
                </a:lnTo>
                <a:lnTo>
                  <a:pt x="6796258" y="6796258"/>
                </a:lnTo>
                <a:lnTo>
                  <a:pt x="0" y="67962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sp>
        <p:nvSpPr>
          <p:cNvPr id="3" name="Freeform 3"/>
          <p:cNvSpPr/>
          <p:nvPr/>
        </p:nvSpPr>
        <p:spPr>
          <a:xfrm>
            <a:off x="-2115676" y="3031252"/>
            <a:ext cx="7637261" cy="7637261"/>
          </a:xfrm>
          <a:custGeom>
            <a:avLst/>
            <a:gdLst/>
            <a:ahLst/>
            <a:cxnLst/>
            <a:rect l="l" t="t" r="r" b="b"/>
            <a:pathLst>
              <a:path w="7637261" h="7637261">
                <a:moveTo>
                  <a:pt x="0" y="0"/>
                </a:moveTo>
                <a:lnTo>
                  <a:pt x="7637261" y="0"/>
                </a:lnTo>
                <a:lnTo>
                  <a:pt x="7637261" y="7637261"/>
                </a:lnTo>
                <a:lnTo>
                  <a:pt x="0" y="7637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E"/>
          </a:p>
        </p:txBody>
      </p:sp>
      <p:grpSp>
        <p:nvGrpSpPr>
          <p:cNvPr id="4" name="Group 4"/>
          <p:cNvGrpSpPr/>
          <p:nvPr/>
        </p:nvGrpSpPr>
        <p:grpSpPr>
          <a:xfrm>
            <a:off x="8842748" y="342900"/>
            <a:ext cx="8632196" cy="4396183"/>
            <a:chOff x="0" y="38100"/>
            <a:chExt cx="15490561" cy="623034"/>
          </a:xfrm>
        </p:grpSpPr>
        <p:sp>
          <p:nvSpPr>
            <p:cNvPr id="5" name="TextBox 5"/>
            <p:cNvSpPr txBox="1"/>
            <p:nvPr/>
          </p:nvSpPr>
          <p:spPr>
            <a:xfrm>
              <a:off x="72242" y="461580"/>
              <a:ext cx="15418319" cy="1995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C090A"/>
                  </a:solidFill>
                  <a:latin typeface="Body Grotesque"/>
                  <a:ea typeface="Body Grotesque"/>
                  <a:cs typeface="Body Grotesque"/>
                  <a:sym typeface="Body Grotesque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100"/>
              <a:ext cx="15418319" cy="130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6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Recommendations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90BC29D-A3AB-86F1-0290-569794DE6C00}"/>
              </a:ext>
            </a:extLst>
          </p:cNvPr>
          <p:cNvSpPr txBox="1"/>
          <p:nvPr/>
        </p:nvSpPr>
        <p:spPr>
          <a:xfrm>
            <a:off x="8883005" y="1257300"/>
            <a:ext cx="9268202" cy="9448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LightGBM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Production this is because it has best balance of speed (45sec of training) and accuracy (MAE 0.41)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Feature Set that is  to add weather data such as temperature and precipitation data to capture demand spikes during rains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Introduce pilot with rider incentives such as test hotspot bonuses for riders who relocate to model-predicted zones</a:t>
            </a:r>
          </a:p>
          <a:p>
            <a:endParaRPr lang="en-KE" sz="320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E0A455-3683-BBF7-904C-D7984A79E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18574" r="-1" b="-1"/>
          <a:stretch>
            <a:fillRect/>
          </a:stretch>
        </p:blipFill>
        <p:spPr>
          <a:xfrm>
            <a:off x="3783534" y="10"/>
            <a:ext cx="14504463" cy="10286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1085394" cy="10287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EBD25-1B04-7BBC-7074-F08AAAFEF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7"/>
            <a:ext cx="5733283" cy="2849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6000" dirty="0"/>
              <a:t>Conclusion</a:t>
            </a: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B2F0695D-6817-7721-ACD3-06C8ACDCB918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40971" y="2705100"/>
            <a:ext cx="5733283" cy="561414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marL="5143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KE" sz="3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What has been solved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: Reduced spatial inefficiencies by mapping true demand (h3_cell + </a:t>
            </a:r>
            <a:r>
              <a:rPr kumimoji="0" lang="en-US" altLang="en-KE" sz="3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hour_of_day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).</a:t>
            </a:r>
          </a:p>
          <a:p>
            <a:pPr marL="5143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KE" sz="3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What has been proven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: </a:t>
            </a:r>
            <a:r>
              <a:rPr kumimoji="0" lang="en-US" altLang="en-KE" sz="3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LightGBM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 explains </a:t>
            </a:r>
            <a:r>
              <a:rPr kumimoji="0" lang="en-US" altLang="en-KE" sz="3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86% of demand variance 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(R² 0.86).</a:t>
            </a:r>
          </a:p>
          <a:p>
            <a:pPr marL="514350" marR="0" lvl="0" indent="-2286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KE" sz="3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Proposed </a:t>
            </a:r>
            <a:r>
              <a:rPr lang="en-US" altLang="en-KE" sz="3000" b="1" dirty="0"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i</a:t>
            </a:r>
            <a:r>
              <a:rPr kumimoji="0" lang="en-US" altLang="en-KE" sz="3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mpact to be seen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: Potential to save riders </a:t>
            </a:r>
            <a:r>
              <a:rPr kumimoji="0" lang="en-US" altLang="en-KE" sz="300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1.5 hours/day</a:t>
            </a:r>
            <a:r>
              <a:rPr kumimoji="0" lang="en-US" altLang="en-KE" sz="3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STZhongsong" panose="020B0503020204020204" pitchFamily="2" charset="-122"/>
                <a:cs typeface="Times New Roman" panose="02020603050405020304" pitchFamily="18" charset="0"/>
              </a:rPr>
              <a:t> of idle time (based on MAE 0.41 vs. current 3h idle)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KE" sz="30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85217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546</Words>
  <Application>Microsoft Office PowerPoint</Application>
  <PresentationFormat>Custom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Body Grotesque Bold</vt:lpstr>
      <vt:lpstr>Arial</vt:lpstr>
      <vt:lpstr>Body Grotesque</vt:lpstr>
      <vt:lpstr>Calibri</vt:lpstr>
      <vt:lpstr>TAN Mon Cheri</vt:lpstr>
      <vt:lpstr>Times New Roman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Sharon</dc:creator>
  <cp:lastModifiedBy>Sharon</cp:lastModifiedBy>
  <cp:revision>24</cp:revision>
  <dcterms:created xsi:type="dcterms:W3CDTF">2006-08-16T00:00:00Z</dcterms:created>
  <dcterms:modified xsi:type="dcterms:W3CDTF">2025-07-31T21:51:50Z</dcterms:modified>
  <dc:identifier>DAGuxPErtPo</dc:identifier>
</cp:coreProperties>
</file>